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82" r:id="rId5"/>
    <p:sldId id="279" r:id="rId6"/>
    <p:sldId id="264" r:id="rId7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4B0376-492E-4416-B2BA-F7BC23033D6B}">
          <p14:sldIdLst>
            <p14:sldId id="482"/>
            <p14:sldId id="279"/>
            <p14:sldId id="264"/>
          </p14:sldIdLst>
        </p14:section>
        <p14:section name="Customer Ref" id="{E3FFA645-FE5A-44A1-8F31-3E2897F464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ning Moxley" initials="MM" lastIdx="1" clrIdx="0">
    <p:extLst>
      <p:ext uri="{19B8F6BF-5375-455C-9EA6-DF929625EA0E}">
        <p15:presenceInfo xmlns:p15="http://schemas.microsoft.com/office/powerpoint/2012/main" userId="S-1-5-21-4196431226-552482218-1793285120-1488" providerId="AD"/>
      </p:ext>
    </p:extLst>
  </p:cmAuthor>
  <p:cmAuthor id="2" name="Darene Bittnerova" initials="DB" lastIdx="4" clrIdx="1">
    <p:extLst>
      <p:ext uri="{19B8F6BF-5375-455C-9EA6-DF929625EA0E}">
        <p15:presenceInfo xmlns:p15="http://schemas.microsoft.com/office/powerpoint/2012/main" userId="S-1-5-21-621775550-1564294606-3266793205-1373" providerId="AD"/>
      </p:ext>
    </p:extLst>
  </p:cmAuthor>
  <p:cmAuthor id="3" name="Darene Bittnerova" initials="DB [2]" lastIdx="4" clrIdx="2">
    <p:extLst>
      <p:ext uri="{19B8F6BF-5375-455C-9EA6-DF929625EA0E}">
        <p15:presenceInfo xmlns:p15="http://schemas.microsoft.com/office/powerpoint/2012/main" userId="S::darene.bittnerova@procurri.com::2839ba3a-70a9-4f07-96fa-b708d8f6e887" providerId="AD"/>
      </p:ext>
    </p:extLst>
  </p:cmAuthor>
  <p:cmAuthor id="4" name="Jackson Kelleher" initials="JK" lastIdx="1" clrIdx="3">
    <p:extLst>
      <p:ext uri="{19B8F6BF-5375-455C-9EA6-DF929625EA0E}">
        <p15:presenceInfo xmlns:p15="http://schemas.microsoft.com/office/powerpoint/2012/main" userId="S::jkelleher@procurri.com::520f0a72-a279-4ddc-b2c4-aaa79614ba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66FF"/>
    <a:srgbClr val="0033CC"/>
    <a:srgbClr val="07BDA7"/>
    <a:srgbClr val="25C5C2"/>
    <a:srgbClr val="000000"/>
    <a:srgbClr val="0E0D12"/>
    <a:srgbClr val="5A968F"/>
    <a:srgbClr val="FFFFFF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2" autoAdjust="0"/>
    <p:restoredTop sz="94085" autoAdjust="0"/>
  </p:normalViewPr>
  <p:slideViewPr>
    <p:cSldViewPr snapToGrid="0">
      <p:cViewPr varScale="1">
        <p:scale>
          <a:sx n="116" d="100"/>
          <a:sy n="116" d="100"/>
        </p:scale>
        <p:origin x="568" y="184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6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BAE40-A730-439C-8C25-7006A4230AA9}" type="datetimeFigureOut">
              <a:rPr lang="en-GB" smtClean="0"/>
              <a:pPr/>
              <a:t>29/09/2022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5A08A-1413-4780-B098-9384F99C0E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93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9D0F6-0B2F-49C6-B43D-F52A6D9453AB}" type="datetimeFigureOut">
              <a:rPr lang="en-GB" smtClean="0"/>
              <a:pPr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3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FFE04-295A-4DDC-983C-DAB706F13D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FFE04-295A-4DDC-983C-DAB706F13D3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67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FFE04-295A-4DDC-983C-DAB706F13D3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5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E00C-93C4-4387-93A0-9465D412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831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53" y="276027"/>
            <a:ext cx="9146620" cy="5266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rgbClr val="00B5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53" y="1505113"/>
            <a:ext cx="11501486" cy="45720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153" y="6457438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0D98F5-FF8F-4958-B435-E55494D28FC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9153" y="768810"/>
            <a:ext cx="9146620" cy="301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4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7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626663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 marL="0" indent="0">
              <a:buNone/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26663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74115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53" y="1505113"/>
            <a:ext cx="11501486" cy="4572005"/>
          </a:xfrm>
        </p:spPr>
        <p:txBody>
          <a:bodyPr/>
          <a:lstStyle>
            <a:lvl1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153" y="6457438"/>
            <a:ext cx="2743200" cy="365125"/>
          </a:xfrm>
        </p:spPr>
        <p:txBody>
          <a:bodyPr/>
          <a:lstStyle>
            <a:lvl1pPr algn="l"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0D98F5-FF8F-4958-B435-E55494D28FC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9153" y="768810"/>
            <a:ext cx="9146620" cy="30112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B990F2-56C8-481D-BBD4-58181AAD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552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EA24-7779-427D-B801-9FF3040A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376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53" y="276027"/>
            <a:ext cx="9146620" cy="5266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rgbClr val="00B5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53" y="1505113"/>
            <a:ext cx="11501486" cy="45720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153" y="6457438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0D98F5-FF8F-4958-B435-E55494D28FC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9153" y="768810"/>
            <a:ext cx="9146620" cy="301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50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154" y="1997075"/>
            <a:ext cx="5668422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6200" y="1997075"/>
            <a:ext cx="5374502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9153" y="768810"/>
            <a:ext cx="9146620" cy="301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636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29153" y="64574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6366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0D98F5-FF8F-4958-B435-E55494D28FC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 rot="5400000" flipV="1">
            <a:off x="4369593" y="3816511"/>
            <a:ext cx="3684590" cy="45719"/>
          </a:xfrm>
          <a:prstGeom prst="rect">
            <a:avLst/>
          </a:prstGeom>
          <a:solidFill>
            <a:srgbClr val="00B5AD"/>
          </a:solidFill>
          <a:ln>
            <a:solidFill>
              <a:srgbClr val="00B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9153" y="276024"/>
            <a:ext cx="9146620" cy="5266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rgbClr val="00B5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29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218" y="2545618"/>
            <a:ext cx="543532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0080" y="6456517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660D98F5-FF8F-4958-B435-E55494D28FC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65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5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8" r:id="rId3"/>
    <p:sldLayoutId id="2147483663" r:id="rId4"/>
    <p:sldLayoutId id="2147483664" r:id="rId5"/>
    <p:sldLayoutId id="2147483672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B0691-FEB7-409E-B073-434DDD3B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912" y="1750985"/>
            <a:ext cx="5668422" cy="3638748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Cabling &amp; IT Set-up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• Cable tray &amp; conduit inspection • Cable pulling • Rack Installation • Cable termination (IT room side) • UPS installation &amp; Configuration • Network equipment installation &amp; Configuration • Cable termination (User side) • T&amp;C </a:t>
            </a:r>
          </a:p>
          <a:p>
            <a:pPr marL="0" indent="0">
              <a:buNone/>
            </a:pPr>
            <a:r>
              <a:rPr lang="en-US" sz="1400" b="1" dirty="0"/>
              <a:t>AV Systems</a:t>
            </a:r>
          </a:p>
          <a:p>
            <a:pPr marL="0" indent="0">
              <a:buNone/>
            </a:pPr>
            <a:r>
              <a:rPr lang="en-US" sz="1400" dirty="0"/>
              <a:t>• Cable tray &amp; conduit inspection • AV System Cable pulling • AV equipment installation (Rack side) • AV equipment installation &amp; Configuration • T&amp;C </a:t>
            </a:r>
          </a:p>
          <a:p>
            <a:pPr marL="0" indent="0">
              <a:buNone/>
            </a:pPr>
            <a:r>
              <a:rPr lang="en-US" sz="1400" b="1" dirty="0"/>
              <a:t>Security System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• Cable tray &amp; conduit inspection Security System Cable pulling • Security equipment installation (Rack side) • Security equipment installation &amp; Configuration • T&amp;C  IT Systems testing e. Customer Training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A7D4E-1CC6-4B4A-B61C-2EFF4D0535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902" y="1001191"/>
            <a:ext cx="9146620" cy="301122"/>
          </a:xfrm>
        </p:spPr>
        <p:txBody>
          <a:bodyPr/>
          <a:lstStyle/>
          <a:p>
            <a:r>
              <a:rPr lang="en-US" dirty="0"/>
              <a:t>Full Service Low Voltage Management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C51819-24EA-4D8A-BD61-E2E04EEB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02" y="409888"/>
            <a:ext cx="9146620" cy="5266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Project management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90E6193-F142-417B-BF5B-B808E948B8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527218" y="3570359"/>
            <a:ext cx="2349156" cy="1530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E6FD7C-7C59-48BD-BFC2-B8688F3D87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5024" y="1552379"/>
            <a:ext cx="1691051" cy="1735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431F0F-6E82-40C1-BF44-932AC5EA817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07711" y="3476632"/>
            <a:ext cx="2349155" cy="16719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00A7ED-7797-4838-83AF-8E7F23D4A84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441" y="6195214"/>
            <a:ext cx="770002" cy="342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2A1DD7-4291-4090-9E5C-26262A2F322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753" y="6192962"/>
            <a:ext cx="1045952" cy="408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4174FC-A447-4639-BFA0-4F04D548D8B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7338" y="6093574"/>
            <a:ext cx="1017443" cy="476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A280CD-B303-4151-9A17-B08761FF65C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7522" y="6146320"/>
            <a:ext cx="574767" cy="443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8CD46D-7238-408A-9A08-635B981291B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17453" y="6161816"/>
            <a:ext cx="965966" cy="4762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03D3C7-8194-4DAD-9427-919AFDC3E34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506694" y="6222104"/>
            <a:ext cx="770793" cy="4221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A60EF8-A5C0-4E15-B6CA-BA19EF4851C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45939" y="5565878"/>
            <a:ext cx="1242865" cy="5233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ED21E2-8211-4CA4-ADD8-34D2C63BC3E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66427" y="6174018"/>
            <a:ext cx="965966" cy="4467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3EDC98-0E26-422B-B9C5-25429BE1D64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01453" y="6177027"/>
            <a:ext cx="940743" cy="4110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B32DE5-94BF-4723-B492-554A9977873E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444040" y="6129438"/>
            <a:ext cx="1298576" cy="5359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EC3333-A5AD-4C7F-B50E-6D30203474F6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02463" y="5663665"/>
            <a:ext cx="941376" cy="3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6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4172" y="1677621"/>
            <a:ext cx="394781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16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Single Partner Strategy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We can tailor your AV needs and provide all major brands</a:t>
            </a:r>
          </a:p>
          <a:p>
            <a:pPr lvl="1"/>
            <a:endParaRPr lang="en-US" sz="16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Simple pricing model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We can scope out AV pricing clearly in single BOM and provide estimates for budgeting projects</a:t>
            </a:r>
          </a:p>
          <a:p>
            <a:pPr lvl="1"/>
            <a:endParaRPr lang="en-US" sz="16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Wide Ranging Solution Offerings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Meeting room booking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Web conferencing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Facial Recognition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HD Security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Telepresence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Display Wall Systems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CB297-62DD-43BE-A351-D9D0B56A9B4C}"/>
              </a:ext>
            </a:extLst>
          </p:cNvPr>
          <p:cNvSpPr/>
          <p:nvPr/>
        </p:nvSpPr>
        <p:spPr>
          <a:xfrm>
            <a:off x="84842" y="452424"/>
            <a:ext cx="4543720" cy="929255"/>
          </a:xfrm>
          <a:prstGeom prst="rect">
            <a:avLst/>
          </a:prstGeom>
          <a:solidFill>
            <a:srgbClr val="25C5C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Visual Expertise</a:t>
            </a:r>
          </a:p>
        </p:txBody>
      </p:sp>
      <p:pic>
        <p:nvPicPr>
          <p:cNvPr id="1026" name="Picture 2" descr="Meeting Room Display – Matrix Technosys">
            <a:extLst>
              <a:ext uri="{FF2B5EF4-FFF2-40B4-BE49-F238E27FC236}">
                <a16:creationId xmlns:a16="http://schemas.microsoft.com/office/drawing/2014/main" id="{571FF802-4753-4E98-A540-D5691823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62" y="468193"/>
            <a:ext cx="3947815" cy="17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9CEB30-6AB4-47AE-9907-071F7B22F3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3708" y="2403587"/>
            <a:ext cx="3947815" cy="1807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87D356-0FC9-47CF-8A44-0D08BF68EC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8183" y="452424"/>
            <a:ext cx="1432002" cy="1432002"/>
          </a:xfrm>
          <a:prstGeom prst="rect">
            <a:avLst/>
          </a:prstGeom>
        </p:spPr>
      </p:pic>
      <p:pic>
        <p:nvPicPr>
          <p:cNvPr id="1028" name="Picture 4" descr="Kansas City CCTV Services: Installing Security Cameras for Your ...">
            <a:extLst>
              <a:ext uri="{FF2B5EF4-FFF2-40B4-BE49-F238E27FC236}">
                <a16:creationId xmlns:a16="http://schemas.microsoft.com/office/drawing/2014/main" id="{004F4078-A5E5-4E99-B1E8-0AD7C9B8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6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96311" y="1345691"/>
            <a:ext cx="586739" cy="58064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3988" y="1310639"/>
            <a:ext cx="682751" cy="6263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9567" y="1408175"/>
            <a:ext cx="749808" cy="46634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6083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5" y="96012"/>
                </a:lnTo>
                <a:lnTo>
                  <a:pt x="1187195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6083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5" y="96012"/>
                </a:lnTo>
                <a:lnTo>
                  <a:pt x="1187195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ln w="12192">
            <a:solidFill>
              <a:srgbClr val="00B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3584" y="1499616"/>
            <a:ext cx="794003" cy="31699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0440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6" y="96012"/>
                </a:lnTo>
                <a:lnTo>
                  <a:pt x="118719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0440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6" y="96012"/>
                </a:lnTo>
                <a:lnTo>
                  <a:pt x="118719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ln w="12192">
            <a:solidFill>
              <a:srgbClr val="00B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6988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6" y="96012"/>
                </a:lnTo>
                <a:lnTo>
                  <a:pt x="118719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6988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6" y="96012"/>
                </a:lnTo>
                <a:lnTo>
                  <a:pt x="118719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ln w="12192">
            <a:solidFill>
              <a:srgbClr val="00B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92011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5" y="96012"/>
                </a:lnTo>
                <a:lnTo>
                  <a:pt x="1187195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2011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5" y="96012"/>
                </a:lnTo>
                <a:lnTo>
                  <a:pt x="1187195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ln w="12192">
            <a:solidFill>
              <a:srgbClr val="00B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27035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6" y="96012"/>
                </a:lnTo>
                <a:lnTo>
                  <a:pt x="118719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7035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6" y="96012"/>
                </a:lnTo>
                <a:lnTo>
                  <a:pt x="118719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ln w="12192">
            <a:solidFill>
              <a:srgbClr val="00B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63583" y="1949195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6" y="96012"/>
                </a:lnTo>
                <a:lnTo>
                  <a:pt x="118719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63583" y="1949195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6" y="96012"/>
                </a:lnTo>
                <a:lnTo>
                  <a:pt x="118719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ln w="12192">
            <a:solidFill>
              <a:srgbClr val="00B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98607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6" y="96012"/>
                </a:lnTo>
                <a:lnTo>
                  <a:pt x="118719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98607" y="1943100"/>
            <a:ext cx="1187450" cy="96520"/>
          </a:xfrm>
          <a:custGeom>
            <a:avLst/>
            <a:gdLst/>
            <a:ahLst/>
            <a:cxnLst/>
            <a:rect l="l" t="t" r="r" b="b"/>
            <a:pathLst>
              <a:path w="1187450" h="96519">
                <a:moveTo>
                  <a:pt x="0" y="96012"/>
                </a:moveTo>
                <a:lnTo>
                  <a:pt x="1187196" y="96012"/>
                </a:lnTo>
                <a:lnTo>
                  <a:pt x="118719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ln w="12192">
            <a:solidFill>
              <a:srgbClr val="00B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38231" y="1517903"/>
            <a:ext cx="1107948" cy="35661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85147" y="1292352"/>
            <a:ext cx="582168" cy="65836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77911" y="1379219"/>
            <a:ext cx="880872" cy="49530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47903"/>
              </p:ext>
            </p:extLst>
          </p:nvPr>
        </p:nvGraphicFramePr>
        <p:xfrm>
          <a:off x="672795" y="2216407"/>
          <a:ext cx="11013440" cy="4058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33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8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7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20510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Servers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1783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417195" algn="l"/>
                          <a:tab pos="417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PowerEdge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-Rack, Blade,</a:t>
                      </a:r>
                      <a:r>
                        <a:rPr sz="900" spc="-3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Tower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Proliant</a:t>
                      </a:r>
                      <a:r>
                        <a:rPr sz="900" spc="-2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ML/DL/SL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Blade</a:t>
                      </a:r>
                      <a:r>
                        <a:rPr sz="900" spc="-2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BL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90195" marR="312420" indent="-172085">
                        <a:lnSpc>
                          <a:spcPct val="100000"/>
                        </a:lnSpc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Wintel</a:t>
                      </a:r>
                      <a:r>
                        <a:rPr sz="900" spc="-9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xSeries  (Lenovo)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90195" marR="229870" indent="-172085">
                        <a:lnSpc>
                          <a:spcPct val="100000"/>
                        </a:lnSpc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Power iSeries</a:t>
                      </a:r>
                      <a:r>
                        <a:rPr sz="900" spc="-6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&amp; 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pSeries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 indent="-172085">
                        <a:lnSpc>
                          <a:spcPts val="994"/>
                        </a:lnSpc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Sunfire/Sunray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5115" indent="-172085">
                        <a:lnSpc>
                          <a:spcPct val="100000"/>
                        </a:lnSpc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Sparc/Ultra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5115" indent="-172085">
                        <a:lnSpc>
                          <a:spcPct val="100000"/>
                        </a:lnSpc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Enterprise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5115" indent="-172085">
                        <a:lnSpc>
                          <a:spcPct val="100000"/>
                        </a:lnSpc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Netra/ T</a:t>
                      </a:r>
                      <a:r>
                        <a:rPr sz="900" spc="-2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5115" indent="-172085">
                        <a:lnSpc>
                          <a:spcPct val="100000"/>
                        </a:lnSpc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Blades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5115" indent="-172085">
                        <a:lnSpc>
                          <a:spcPct val="100000"/>
                        </a:lnSpc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7338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900" spc="-7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73380" indent="-172720">
                        <a:lnSpc>
                          <a:spcPct val="100000"/>
                        </a:lnSpc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900" spc="-6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05104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Storage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7830" indent="-172720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417195" algn="l"/>
                          <a:tab pos="417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PowerVault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17830" indent="-172720">
                        <a:lnSpc>
                          <a:spcPct val="100000"/>
                        </a:lnSpc>
                        <a:buChar char="•"/>
                        <a:tabLst>
                          <a:tab pos="417195" algn="l"/>
                          <a:tab pos="417830" algn="l"/>
                        </a:tabLst>
                      </a:pPr>
                      <a:r>
                        <a:rPr sz="900" spc="-1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MD </a:t>
                      </a: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(DAS,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17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NAS,</a:t>
                      </a:r>
                      <a:r>
                        <a:rPr sz="900" spc="-1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SAS)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17830" indent="-172720">
                        <a:lnSpc>
                          <a:spcPct val="100000"/>
                        </a:lnSpc>
                        <a:buChar char="•"/>
                        <a:tabLst>
                          <a:tab pos="417195" algn="l"/>
                          <a:tab pos="417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Equallogic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17830" indent="-172720">
                        <a:lnSpc>
                          <a:spcPct val="100000"/>
                        </a:lnSpc>
                        <a:buChar char="•"/>
                        <a:tabLst>
                          <a:tab pos="417195" algn="l"/>
                          <a:tab pos="417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Compellent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StorageWorks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1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MSA</a:t>
                      </a:r>
                      <a:r>
                        <a:rPr sz="900" spc="-6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EVA</a:t>
                      </a:r>
                      <a:r>
                        <a:rPr sz="900" spc="-8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FAStT</a:t>
                      </a:r>
                      <a:r>
                        <a:rPr sz="900" spc="-2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DS Range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511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StorEdge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5115" indent="-172085">
                        <a:lnSpc>
                          <a:spcPct val="100000"/>
                        </a:lnSpc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STK</a:t>
                      </a: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08150" indent="-172085">
                        <a:lnSpc>
                          <a:spcPct val="100000"/>
                        </a:lnSpc>
                        <a:buChar char="•"/>
                        <a:tabLst>
                          <a:tab pos="1708150" algn="l"/>
                          <a:tab pos="1708785" algn="l"/>
                        </a:tabLst>
                      </a:pPr>
                      <a:r>
                        <a:rPr sz="900" spc="-1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DSMK</a:t>
                      </a: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8150" indent="-172085">
                        <a:lnSpc>
                          <a:spcPct val="100000"/>
                        </a:lnSpc>
                        <a:buChar char="•"/>
                        <a:tabLst>
                          <a:tab pos="1708150" algn="l"/>
                          <a:tab pos="1708785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FAST</a:t>
                      </a:r>
                      <a:r>
                        <a:rPr sz="900" spc="-2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08150" indent="-172085">
                        <a:lnSpc>
                          <a:spcPct val="100000"/>
                        </a:lnSpc>
                        <a:buChar char="•"/>
                        <a:tabLst>
                          <a:tab pos="1708150" algn="l"/>
                          <a:tab pos="1708785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V-Series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0957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409575" algn="l"/>
                          <a:tab pos="410209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CX </a:t>
                      </a: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Clariion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409575" indent="-172085">
                        <a:lnSpc>
                          <a:spcPct val="100000"/>
                        </a:lnSpc>
                        <a:buChar char="•"/>
                        <a:tabLst>
                          <a:tab pos="409575" algn="l"/>
                          <a:tab pos="410209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FC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Series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409575" indent="-172085">
                        <a:lnSpc>
                          <a:spcPct val="100000"/>
                        </a:lnSpc>
                        <a:buChar char="•"/>
                        <a:tabLst>
                          <a:tab pos="409575" algn="l"/>
                          <a:tab pos="410209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VNX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409575" indent="-172085">
                        <a:lnSpc>
                          <a:spcPct val="100000"/>
                        </a:lnSpc>
                        <a:buChar char="•"/>
                        <a:tabLst>
                          <a:tab pos="409575" algn="l"/>
                          <a:tab pos="410209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Celerra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100" b="1" spc="-2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NAS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17830" marR="32194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417195" algn="l"/>
                          <a:tab pos="417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PowerVault</a:t>
                      </a:r>
                      <a:r>
                        <a:rPr sz="900" spc="-5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NX  Series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 indent="-172085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sz="900" spc="-7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1500</a:t>
                      </a:r>
                      <a:r>
                        <a:rPr sz="900" spc="-7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2000</a:t>
                      </a:r>
                      <a:r>
                        <a:rPr sz="900" spc="-7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B &amp;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DL</a:t>
                      </a:r>
                      <a:r>
                        <a:rPr sz="900" spc="-2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519x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N series</a:t>
                      </a:r>
                      <a:r>
                        <a:rPr sz="900" spc="-2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Appliance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07010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TAPE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1783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417195" algn="l"/>
                          <a:tab pos="417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All Single</a:t>
                      </a:r>
                      <a:r>
                        <a:rPr sz="900" spc="-3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Drives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17830" marR="50165" indent="-172720">
                        <a:lnSpc>
                          <a:spcPct val="100000"/>
                        </a:lnSpc>
                        <a:buChar char="•"/>
                        <a:tabLst>
                          <a:tab pos="417195" algn="l"/>
                          <a:tab pos="417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PowerVault </a:t>
                      </a: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ML </a:t>
                      </a: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TL  Ranges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 indent="-17208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All Single</a:t>
                      </a:r>
                      <a:r>
                        <a:rPr sz="900" spc="-3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Drives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StorageWorks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1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MSL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1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EML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ESL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All Single</a:t>
                      </a:r>
                      <a:r>
                        <a:rPr sz="900" spc="-3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Drivers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3xxx</a:t>
                      </a:r>
                      <a:r>
                        <a:rPr sz="900" spc="-3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4xxx</a:t>
                      </a:r>
                      <a:r>
                        <a:rPr sz="900" spc="-3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TS Series</a:t>
                      </a: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libraries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8511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All Single</a:t>
                      </a:r>
                      <a:r>
                        <a:rPr sz="900" spc="-4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Drives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5115" indent="-172085">
                        <a:lnSpc>
                          <a:spcPct val="100000"/>
                        </a:lnSpc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5115" indent="-172085">
                        <a:lnSpc>
                          <a:spcPct val="100000"/>
                        </a:lnSpc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SL</a:t>
                      </a: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5115" indent="-172085">
                        <a:lnSpc>
                          <a:spcPct val="100000"/>
                        </a:lnSpc>
                        <a:buChar char="•"/>
                        <a:tabLst>
                          <a:tab pos="285115" algn="l"/>
                          <a:tab pos="28575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StorEdge</a:t>
                      </a:r>
                      <a:r>
                        <a:rPr sz="900" spc="-3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Networking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7244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Equipment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17830" indent="-172720">
                        <a:lnSpc>
                          <a:spcPct val="100000"/>
                        </a:lnSpc>
                        <a:buChar char="•"/>
                        <a:tabLst>
                          <a:tab pos="417195" algn="l"/>
                          <a:tab pos="41783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Dell</a:t>
                      </a:r>
                      <a:r>
                        <a:rPr sz="900" spc="-2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PowerConnect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ProCurve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FC</a:t>
                      </a:r>
                      <a:r>
                        <a:rPr sz="900" spc="-7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Switches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HP/Brocade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29870" indent="-172085">
                        <a:lnSpc>
                          <a:spcPct val="100000"/>
                        </a:lnSpc>
                        <a:buChar char="•"/>
                        <a:tabLst>
                          <a:tab pos="229870" algn="l"/>
                          <a:tab pos="230504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MDS/Cisco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indent="-17208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1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17xx</a:t>
                      </a:r>
                      <a:r>
                        <a:rPr sz="900" spc="-5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2xxx</a:t>
                      </a:r>
                      <a:r>
                        <a:rPr sz="900" spc="-2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3xxx</a:t>
                      </a:r>
                      <a:r>
                        <a:rPr sz="900" spc="-2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1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5xxx</a:t>
                      </a:r>
                      <a:r>
                        <a:rPr sz="900" spc="-6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90195" indent="-172085">
                        <a:lnSpc>
                          <a:spcPct val="100000"/>
                        </a:lnSpc>
                        <a:buChar char="•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8xxx</a:t>
                      </a:r>
                      <a:r>
                        <a:rPr sz="900" spc="-2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Series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3380" indent="-172720">
                        <a:lnSpc>
                          <a:spcPct val="100000"/>
                        </a:lnSpc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Switching</a:t>
                      </a:r>
                      <a:r>
                        <a:rPr sz="900" spc="-1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Products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73380" indent="-172720">
                        <a:lnSpc>
                          <a:spcPct val="100000"/>
                        </a:lnSpc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Routing</a:t>
                      </a:r>
                      <a:r>
                        <a:rPr sz="900" spc="-4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Products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73380" indent="-172720">
                        <a:lnSpc>
                          <a:spcPct val="100000"/>
                        </a:lnSpc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Security</a:t>
                      </a:r>
                      <a:r>
                        <a:rPr sz="900" spc="-3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Products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73380" indent="-172720">
                        <a:lnSpc>
                          <a:spcPct val="100000"/>
                        </a:lnSpc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sz="900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Wireless</a:t>
                      </a:r>
                      <a:r>
                        <a:rPr sz="900" spc="-8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626663"/>
                          </a:solidFill>
                          <a:latin typeface="Arial"/>
                          <a:cs typeface="Arial"/>
                        </a:rPr>
                        <a:t>Products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666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</a:t>
            </a:fld>
            <a:endParaRPr spc="-5" dirty="0"/>
          </a:p>
        </p:txBody>
      </p:sp>
      <p:sp>
        <p:nvSpPr>
          <p:cNvPr id="25" name="object 25"/>
          <p:cNvSpPr txBox="1"/>
          <p:nvPr/>
        </p:nvSpPr>
        <p:spPr>
          <a:xfrm>
            <a:off x="750285" y="6366741"/>
            <a:ext cx="56311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626663"/>
                </a:solidFill>
                <a:latin typeface="Arial"/>
                <a:cs typeface="Arial"/>
              </a:rPr>
              <a:t>Other </a:t>
            </a:r>
            <a:r>
              <a:rPr sz="1050" dirty="0">
                <a:solidFill>
                  <a:srgbClr val="626663"/>
                </a:solidFill>
                <a:latin typeface="Arial"/>
                <a:cs typeface="Arial"/>
              </a:rPr>
              <a:t>brands </a:t>
            </a:r>
            <a:r>
              <a:rPr sz="1050" spc="-5" dirty="0">
                <a:solidFill>
                  <a:srgbClr val="626663"/>
                </a:solidFill>
                <a:latin typeface="Arial"/>
                <a:cs typeface="Arial"/>
              </a:rPr>
              <a:t>we carry: </a:t>
            </a:r>
            <a:r>
              <a:rPr sz="1050" dirty="0">
                <a:solidFill>
                  <a:srgbClr val="626663"/>
                </a:solidFill>
                <a:latin typeface="Arial"/>
                <a:cs typeface="Arial"/>
              </a:rPr>
              <a:t>Fujitsu, Quantum, Brocade, Alcatel Lucent, Aten, APC, Juniper &amp;</a:t>
            </a:r>
            <a:r>
              <a:rPr sz="1050" spc="-130" dirty="0">
                <a:solidFill>
                  <a:srgbClr val="626663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626663"/>
                </a:solidFill>
                <a:latin typeface="Arial"/>
                <a:cs typeface="Arial"/>
              </a:rPr>
              <a:t>more.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9B40EBB4-B2CF-468D-9DD7-55A0CDDE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A34510-CF17-4A68-AA35-10062EAFDF87}"/>
              </a:ext>
            </a:extLst>
          </p:cNvPr>
          <p:cNvSpPr/>
          <p:nvPr/>
        </p:nvSpPr>
        <p:spPr>
          <a:xfrm>
            <a:off x="0" y="175986"/>
            <a:ext cx="6044438" cy="773790"/>
          </a:xfrm>
          <a:prstGeom prst="rect">
            <a:avLst/>
          </a:prstGeom>
          <a:solidFill>
            <a:srgbClr val="25C5C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IT Hardware Product Lines</a:t>
            </a:r>
          </a:p>
        </p:txBody>
      </p:sp>
    </p:spTree>
    <p:extLst>
      <p:ext uri="{BB962C8B-B14F-4D97-AF65-F5344CB8AC3E}">
        <p14:creationId xmlns:p14="http://schemas.microsoft.com/office/powerpoint/2010/main" val="73355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B6A4D4B36B004496FFF4386022DBB7" ma:contentTypeVersion="5" ma:contentTypeDescription="Create a new document." ma:contentTypeScope="" ma:versionID="7a78740d1326735d888b2074d96833e3">
  <xsd:schema xmlns:xsd="http://www.w3.org/2001/XMLSchema" xmlns:xs="http://www.w3.org/2001/XMLSchema" xmlns:p="http://schemas.microsoft.com/office/2006/metadata/properties" xmlns:ns2="731db8d0-6521-480b-ac0c-ede12d6111ee" xmlns:ns3="eaf7d63d-b02c-46ef-9160-01b63d88a3fe" targetNamespace="http://schemas.microsoft.com/office/2006/metadata/properties" ma:root="true" ma:fieldsID="9c4c61a905ea20661a455986cef29fce" ns2:_="" ns3:_="">
    <xsd:import namespace="731db8d0-6521-480b-ac0c-ede12d6111ee"/>
    <xsd:import namespace="eaf7d63d-b02c-46ef-9160-01b63d88a3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db8d0-6521-480b-ac0c-ede12d611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7d63d-b02c-46ef-9160-01b63d88a3f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f7d63d-b02c-46ef-9160-01b63d88a3fe">
      <UserInfo>
        <DisplayName>Jackson Kelleher</DisplayName>
        <AccountId>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850E8D1-C26F-408D-821E-F57052786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F5CDE1-07B4-45F3-B82C-071C1F55B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1db8d0-6521-480b-ac0c-ede12d6111ee"/>
    <ds:schemaRef ds:uri="eaf7d63d-b02c-46ef-9160-01b63d88a3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A8CC21-6C99-457A-80AC-30BF82B061B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31db8d0-6521-480b-ac0c-ede12d6111ee"/>
    <ds:schemaRef ds:uri="http://purl.org/dc/terms/"/>
    <ds:schemaRef ds:uri="http://schemas.openxmlformats.org/package/2006/metadata/core-properties"/>
    <ds:schemaRef ds:uri="eaf7d63d-b02c-46ef-9160-01b63d88a3f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368</Words>
  <Application>Microsoft Macintosh PowerPoint</Application>
  <PresentationFormat>Widescreen</PresentationFormat>
  <Paragraphs>136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Office Theme</vt:lpstr>
      <vt:lpstr>Project management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Darene Bittnerova</dc:creator>
  <cp:lastModifiedBy>Robert Mays</cp:lastModifiedBy>
  <cp:revision>128</cp:revision>
  <dcterms:created xsi:type="dcterms:W3CDTF">2019-07-15T02:18:08Z</dcterms:created>
  <dcterms:modified xsi:type="dcterms:W3CDTF">2022-09-29T04:14:57Z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0x01010014B6A4D4B36B004496FFF4386022DBB7</vt:lpwstr>
  </property>
</Properties>
</file>